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5143500" cx="9144000"/>
  <p:notesSz cx="6858000" cy="9144000"/>
  <p:embeddedFontLst>
    <p:embeddedFont>
      <p:font typeface="Montserrat"/>
      <p:regular r:id="rId28"/>
      <p:bold r:id="rId29"/>
      <p:italic r:id="rId30"/>
      <p:boldItalic r:id="rId31"/>
    </p:embeddedFont>
    <p:embeddedFont>
      <p:font typeface="Montserrat Medium"/>
      <p:regular r:id="rId32"/>
      <p:bold r:id="rId33"/>
      <p:italic r:id="rId34"/>
      <p:boldItalic r:id="rId35"/>
    </p:embeddedFont>
    <p:embeddedFont>
      <p:font typeface="Montserrat Light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93D5115D-2F62-4E27-8EB6-7CDA0B79C3DD}">
  <a:tblStyle styleId="{93D5115D-2F62-4E27-8EB6-7CDA0B79C3D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Montserrat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11" Type="http://schemas.openxmlformats.org/officeDocument/2006/relationships/slide" Target="slides/slide5.xml"/><Relationship Id="rId33" Type="http://schemas.openxmlformats.org/officeDocument/2006/relationships/font" Target="fonts/MontserratMedium-bold.fntdata"/><Relationship Id="rId10" Type="http://schemas.openxmlformats.org/officeDocument/2006/relationships/slide" Target="slides/slide4.xml"/><Relationship Id="rId32" Type="http://schemas.openxmlformats.org/officeDocument/2006/relationships/font" Target="fonts/MontserratMedium-regular.fntdata"/><Relationship Id="rId13" Type="http://schemas.openxmlformats.org/officeDocument/2006/relationships/slide" Target="slides/slide7.xml"/><Relationship Id="rId35" Type="http://schemas.openxmlformats.org/officeDocument/2006/relationships/font" Target="fonts/MontserratMedium-boldItalic.fntdata"/><Relationship Id="rId12" Type="http://schemas.openxmlformats.org/officeDocument/2006/relationships/slide" Target="slides/slide6.xml"/><Relationship Id="rId34" Type="http://schemas.openxmlformats.org/officeDocument/2006/relationships/font" Target="fonts/MontserratMedium-italic.fntdata"/><Relationship Id="rId15" Type="http://schemas.openxmlformats.org/officeDocument/2006/relationships/slide" Target="slides/slide9.xml"/><Relationship Id="rId37" Type="http://schemas.openxmlformats.org/officeDocument/2006/relationships/font" Target="fonts/MontserratLight-bold.fntdata"/><Relationship Id="rId14" Type="http://schemas.openxmlformats.org/officeDocument/2006/relationships/slide" Target="slides/slide8.xml"/><Relationship Id="rId36" Type="http://schemas.openxmlformats.org/officeDocument/2006/relationships/font" Target="fonts/MontserratLight-regular.fntdata"/><Relationship Id="rId17" Type="http://schemas.openxmlformats.org/officeDocument/2006/relationships/slide" Target="slides/slide11.xml"/><Relationship Id="rId39" Type="http://schemas.openxmlformats.org/officeDocument/2006/relationships/font" Target="fonts/MontserratLight-boldItalic.fntdata"/><Relationship Id="rId16" Type="http://schemas.openxmlformats.org/officeDocument/2006/relationships/slide" Target="slides/slide10.xml"/><Relationship Id="rId38" Type="http://schemas.openxmlformats.org/officeDocument/2006/relationships/font" Target="fonts/MontserratLight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d9f910c3e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6d9f910c3e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d9f910c3e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6d9f910c3e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d9f910c3e_0_5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d9f910c3e_0_5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c798e39f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c798e39f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d9f910c3e_0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6d9f910c3e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d9f910c3e_0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6d9f910c3e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6d9f910c3e_0_5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6d9f910c3e_0_5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6d9f910c3e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6d9f910c3e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6d9f910c3e_0_5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6d9f910c3e_0_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d9f910c3e_0_5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6d9f910c3e_0_5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6d9f910c3e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6d9f910c3e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6d9f910c3e_0_6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6d9f910c3e_0_6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d9f910c3e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d9f910c3e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6d9f910c3e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6d9f910c3e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d9f910c3e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6d9f910c3e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d9f910c3e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6d9f910c3e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6d9f910c3e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6d9f910c3e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d9f910c3e_0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d9f910c3e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d9f910c3e_0_5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d9f910c3e_0_5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d9f910c3e_0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d9f910c3e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jpg"/><Relationship Id="rId4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Relationship Id="rId4" Type="http://schemas.openxmlformats.org/officeDocument/2006/relationships/image" Target="../media/image20.jpg"/><Relationship Id="rId5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Relationship Id="rId4" Type="http://schemas.openxmlformats.org/officeDocument/2006/relationships/hyperlink" Target="https://themoderntot.com/" TargetMode="External"/><Relationship Id="rId5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Relationship Id="rId4" Type="http://schemas.openxmlformats.org/officeDocument/2006/relationships/hyperlink" Target="https://www.mischool.org/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Relationship Id="rId4" Type="http://schemas.openxmlformats.org/officeDocument/2006/relationships/hyperlink" Target="https://www.google.com/maps/place/Bishop+Lynch+High+School/@32.818486,-96.681764,15z/data=!4m5!3m4!1s0x0:0x1a4060ccb044359a!8m2!3d32.818486!4d-96.681764" TargetMode="External"/><Relationship Id="rId5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Relationship Id="rId4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jpg"/><Relationship Id="rId4" Type="http://schemas.openxmlformats.org/officeDocument/2006/relationships/image" Target="../media/image15.png"/><Relationship Id="rId5" Type="http://schemas.openxmlformats.org/officeDocument/2006/relationships/image" Target="../media/image24.jpg"/><Relationship Id="rId6" Type="http://schemas.openxmlformats.org/officeDocument/2006/relationships/image" Target="../media/image2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psychologicalscience.org/observer/how-many-seconds-to-a-first-impression" TargetMode="External"/><Relationship Id="rId4" Type="http://schemas.openxmlformats.org/officeDocument/2006/relationships/hyperlink" Target="https://www.modernhealthcare.com/article/20170107/MAGAZINE/301079983/provider-first-impressions-matter-most-for-millennials" TargetMode="External"/><Relationship Id="rId5" Type="http://schemas.openxmlformats.org/officeDocument/2006/relationships/hyperlink" Target="https://www.modernhealthcare.com/article/20170107/MAGAZINE/301079983/provider-first-impressions-matter-most-for-millennials" TargetMode="External"/><Relationship Id="rId6" Type="http://schemas.openxmlformats.org/officeDocument/2006/relationships/hyperlink" Target="https://www.forbes.com/sites/larryalton/2017/05/11/how-do-millennials-prefer-to-communicate/#148b3d5d6d6f" TargetMode="External"/><Relationship Id="rId7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1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1075" y="1247107"/>
            <a:ext cx="5195196" cy="389639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161775" y="0"/>
            <a:ext cx="3639300" cy="3585600"/>
          </a:xfrm>
          <a:prstGeom prst="rect">
            <a:avLst/>
          </a:prstGeom>
          <a:solidFill>
            <a:srgbClr val="47BCF1">
              <a:alpha val="798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>
            <p:ph type="ctrTitle"/>
          </p:nvPr>
        </p:nvSpPr>
        <p:spPr>
          <a:xfrm>
            <a:off x="349802" y="766500"/>
            <a:ext cx="68865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FIRST</a:t>
            </a:r>
            <a:endParaRPr sz="35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IMPRESSIONS</a:t>
            </a:r>
            <a:endParaRPr sz="35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MATTER.</a:t>
            </a:r>
            <a:endParaRPr sz="35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23093" l="27390" r="27395" t="21498"/>
          <a:stretch/>
        </p:blipFill>
        <p:spPr>
          <a:xfrm>
            <a:off x="900425" y="3722100"/>
            <a:ext cx="1952275" cy="118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00" y="1624975"/>
            <a:ext cx="4494402" cy="337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6050" y="127650"/>
            <a:ext cx="4390821" cy="329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 rotWithShape="1">
          <a:blip r:embed="rId5">
            <a:alphaModFix/>
          </a:blip>
          <a:srcRect b="23093" l="27390" r="27395" t="21498"/>
          <a:stretch/>
        </p:blipFill>
        <p:spPr>
          <a:xfrm>
            <a:off x="7588325" y="4178700"/>
            <a:ext cx="1397590" cy="849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/>
          <p:nvPr/>
        </p:nvSpPr>
        <p:spPr>
          <a:xfrm rot="1919">
            <a:off x="349161" y="2275705"/>
            <a:ext cx="1074600" cy="228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B9735">
              <a:alpha val="798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2"/>
          <p:cNvSpPr/>
          <p:nvPr/>
        </p:nvSpPr>
        <p:spPr>
          <a:xfrm rot="-2933630">
            <a:off x="251195" y="4160487"/>
            <a:ext cx="1074596" cy="22837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B9735">
              <a:alpha val="798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2"/>
          <p:cNvSpPr/>
          <p:nvPr/>
        </p:nvSpPr>
        <p:spPr>
          <a:xfrm rot="-10797121">
            <a:off x="4448100" y="3488371"/>
            <a:ext cx="1074600" cy="228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B9735">
              <a:alpha val="798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2"/>
          <p:cNvSpPr/>
          <p:nvPr/>
        </p:nvSpPr>
        <p:spPr>
          <a:xfrm rot="1919">
            <a:off x="4933311" y="574830"/>
            <a:ext cx="1074600" cy="228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B9735">
              <a:alpha val="798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2"/>
          <p:cNvSpPr/>
          <p:nvPr/>
        </p:nvSpPr>
        <p:spPr>
          <a:xfrm rot="-10605057">
            <a:off x="7905801" y="1774675"/>
            <a:ext cx="1074527" cy="22836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B9735">
              <a:alpha val="798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2"/>
          <p:cNvSpPr/>
          <p:nvPr/>
        </p:nvSpPr>
        <p:spPr>
          <a:xfrm rot="-2908443">
            <a:off x="7346490" y="3407761"/>
            <a:ext cx="1074727" cy="2282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B9735">
              <a:alpha val="798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2"/>
          <p:cNvSpPr/>
          <p:nvPr/>
        </p:nvSpPr>
        <p:spPr>
          <a:xfrm rot="1919">
            <a:off x="3940111" y="2815405"/>
            <a:ext cx="1074600" cy="228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B9735">
              <a:alpha val="798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2"/>
          <p:cNvSpPr/>
          <p:nvPr/>
        </p:nvSpPr>
        <p:spPr>
          <a:xfrm rot="1919">
            <a:off x="6120361" y="902405"/>
            <a:ext cx="1074600" cy="228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B9735">
              <a:alpha val="798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2"/>
          <p:cNvSpPr/>
          <p:nvPr/>
        </p:nvSpPr>
        <p:spPr>
          <a:xfrm rot="-9993205">
            <a:off x="3667445" y="4586869"/>
            <a:ext cx="1074660" cy="22826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B9735">
              <a:alpha val="7989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2"/>
          <p:cNvSpPr/>
          <p:nvPr/>
        </p:nvSpPr>
        <p:spPr>
          <a:xfrm>
            <a:off x="0" y="303000"/>
            <a:ext cx="3518400" cy="849300"/>
          </a:xfrm>
          <a:prstGeom prst="rect">
            <a:avLst/>
          </a:prstGeom>
          <a:solidFill>
            <a:srgbClr val="AF1426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CURB APPEAL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/>
          <p:nvPr/>
        </p:nvSpPr>
        <p:spPr>
          <a:xfrm>
            <a:off x="0" y="303000"/>
            <a:ext cx="4391400" cy="849300"/>
          </a:xfrm>
          <a:prstGeom prst="rect">
            <a:avLst/>
          </a:prstGeom>
          <a:solidFill>
            <a:srgbClr val="5B9735">
              <a:alpha val="508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ONLINE PRESENCE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4" name="Google Shape;154;p23"/>
          <p:cNvSpPr txBox="1"/>
          <p:nvPr>
            <p:ph idx="1" type="body"/>
          </p:nvPr>
        </p:nvSpPr>
        <p:spPr>
          <a:xfrm>
            <a:off x="311700" y="1152475"/>
            <a:ext cx="5785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Why is the web so important?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➔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Millennials are phone-averse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◆"/>
            </a:pPr>
            <a:r>
              <a:rPr i="1" lang="en">
                <a:latin typeface="Montserrat"/>
                <a:ea typeface="Montserrat"/>
                <a:cs typeface="Montserrat"/>
                <a:sym typeface="Montserrat"/>
              </a:rPr>
              <a:t>“telephone” apps on smartphones are only the fifth-most-used app </a:t>
            </a:r>
            <a:endParaRPr i="1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◆"/>
            </a:pPr>
            <a:r>
              <a:rPr i="1" lang="en">
                <a:latin typeface="Montserrat"/>
                <a:ea typeface="Montserrat"/>
                <a:cs typeface="Montserrat"/>
                <a:sym typeface="Montserrat"/>
              </a:rPr>
              <a:t>smartphone owners now spend over 2 hours a day using their phones</a:t>
            </a:r>
            <a:endParaRPr i="1"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➔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The “Anxious Generation”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➔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Efficiency of internet information gathering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➔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Accustomed to web-based interaction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3"/>
          <p:cNvPicPr preferRelativeResize="0"/>
          <p:nvPr/>
        </p:nvPicPr>
        <p:blipFill rotWithShape="1">
          <a:blip r:embed="rId3">
            <a:alphaModFix/>
          </a:blip>
          <a:srcRect b="23093" l="27390" r="27395" t="21498"/>
          <a:stretch/>
        </p:blipFill>
        <p:spPr>
          <a:xfrm>
            <a:off x="7588325" y="4178700"/>
            <a:ext cx="1397590" cy="8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900" y="445025"/>
            <a:ext cx="2622617" cy="363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/>
          <p:nvPr/>
        </p:nvSpPr>
        <p:spPr>
          <a:xfrm>
            <a:off x="0" y="303000"/>
            <a:ext cx="4163100" cy="849300"/>
          </a:xfrm>
          <a:prstGeom prst="rect">
            <a:avLst/>
          </a:prstGeom>
          <a:solidFill>
            <a:srgbClr val="5B9735">
              <a:alpha val="508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ONLINE: WEBSITE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3" name="Google Shape;163;p24"/>
          <p:cNvSpPr txBox="1"/>
          <p:nvPr>
            <p:ph idx="1" type="body"/>
          </p:nvPr>
        </p:nvSpPr>
        <p:spPr>
          <a:xfrm>
            <a:off x="311700" y="1152475"/>
            <a:ext cx="5785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➔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Ease of access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➔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Information capture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➔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Mission focused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➔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Accuracy of information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➔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Aesthetically pleasing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4"/>
          <p:cNvPicPr preferRelativeResize="0"/>
          <p:nvPr/>
        </p:nvPicPr>
        <p:blipFill rotWithShape="1">
          <a:blip r:embed="rId3">
            <a:alphaModFix/>
          </a:blip>
          <a:srcRect b="23093" l="27390" r="27395" t="21498"/>
          <a:stretch/>
        </p:blipFill>
        <p:spPr>
          <a:xfrm>
            <a:off x="7588325" y="4178700"/>
            <a:ext cx="1397590" cy="8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7575" y="780675"/>
            <a:ext cx="4312998" cy="323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5"/>
          <p:cNvPicPr preferRelativeResize="0"/>
          <p:nvPr/>
        </p:nvPicPr>
        <p:blipFill rotWithShape="1">
          <a:blip r:embed="rId3">
            <a:alphaModFix/>
          </a:blip>
          <a:srcRect b="23093" l="27390" r="27395" t="21498"/>
          <a:stretch/>
        </p:blipFill>
        <p:spPr>
          <a:xfrm>
            <a:off x="7588325" y="4178700"/>
            <a:ext cx="1397590" cy="8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6006"/>
          <a:stretch/>
        </p:blipFill>
        <p:spPr>
          <a:xfrm>
            <a:off x="380700" y="297788"/>
            <a:ext cx="2720400" cy="454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 rotWithShape="1">
          <a:blip r:embed="rId6">
            <a:alphaModFix/>
          </a:blip>
          <a:srcRect b="0" l="0" r="0" t="6006"/>
          <a:stretch/>
        </p:blipFill>
        <p:spPr>
          <a:xfrm>
            <a:off x="3293800" y="94000"/>
            <a:ext cx="2720400" cy="454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 rotWithShape="1">
          <a:blip r:embed="rId7">
            <a:alphaModFix/>
          </a:blip>
          <a:srcRect b="6174" l="0" r="0" t="10276"/>
          <a:stretch/>
        </p:blipFill>
        <p:spPr>
          <a:xfrm>
            <a:off x="6206900" y="188000"/>
            <a:ext cx="2440074" cy="362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/>
          <p:nvPr/>
        </p:nvSpPr>
        <p:spPr>
          <a:xfrm>
            <a:off x="0" y="303000"/>
            <a:ext cx="4163100" cy="849300"/>
          </a:xfrm>
          <a:prstGeom prst="rect">
            <a:avLst/>
          </a:prstGeom>
          <a:solidFill>
            <a:srgbClr val="5B9735">
              <a:alpha val="508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ONLINE: REVIEWS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0" name="Google Shape;180;p26"/>
          <p:cNvSpPr txBox="1"/>
          <p:nvPr>
            <p:ph idx="1" type="body"/>
          </p:nvPr>
        </p:nvSpPr>
        <p:spPr>
          <a:xfrm>
            <a:off x="311700" y="1152475"/>
            <a:ext cx="4093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➔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Word of mouth historically most powerful marketing tool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➔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People make their most important decisions via online reviews &amp; photos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6"/>
          <p:cNvPicPr preferRelativeResize="0"/>
          <p:nvPr/>
        </p:nvPicPr>
        <p:blipFill rotWithShape="1">
          <a:blip r:embed="rId3">
            <a:alphaModFix/>
          </a:blip>
          <a:srcRect b="23093" l="27390" r="27395" t="21498"/>
          <a:stretch/>
        </p:blipFill>
        <p:spPr>
          <a:xfrm>
            <a:off x="121525" y="4192125"/>
            <a:ext cx="1397590" cy="8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92500"/>
            <a:ext cx="4307450" cy="455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/>
          <p:nvPr/>
        </p:nvSpPr>
        <p:spPr>
          <a:xfrm>
            <a:off x="0" y="303000"/>
            <a:ext cx="5009100" cy="849300"/>
          </a:xfrm>
          <a:prstGeom prst="rect">
            <a:avLst/>
          </a:prstGeom>
          <a:solidFill>
            <a:srgbClr val="5B9735">
              <a:alpha val="508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ONLINE: SOCIAL MEDIA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9" name="Google Shape;189;p27"/>
          <p:cNvSpPr txBox="1"/>
          <p:nvPr>
            <p:ph idx="1" type="body"/>
          </p:nvPr>
        </p:nvSpPr>
        <p:spPr>
          <a:xfrm>
            <a:off x="311700" y="1152475"/>
            <a:ext cx="5785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➔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Not just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what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you post, but how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◆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Algorithm updates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➔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Generational usage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◆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Platform use &amp; engagement varies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➔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Free marketing!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➔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Develop a simple process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◆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Tips for taking beautiful cell phone photos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27"/>
          <p:cNvPicPr preferRelativeResize="0"/>
          <p:nvPr/>
        </p:nvPicPr>
        <p:blipFill rotWithShape="1">
          <a:blip r:embed="rId3">
            <a:alphaModFix/>
          </a:blip>
          <a:srcRect b="0" l="0" r="0" t="6270"/>
          <a:stretch/>
        </p:blipFill>
        <p:spPr>
          <a:xfrm>
            <a:off x="6110825" y="303087"/>
            <a:ext cx="2721482" cy="453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7"/>
          <p:cNvPicPr preferRelativeResize="0"/>
          <p:nvPr/>
        </p:nvPicPr>
        <p:blipFill rotWithShape="1">
          <a:blip r:embed="rId4">
            <a:alphaModFix/>
          </a:blip>
          <a:srcRect b="23093" l="27390" r="27395" t="21498"/>
          <a:stretch/>
        </p:blipFill>
        <p:spPr>
          <a:xfrm>
            <a:off x="99325" y="4196800"/>
            <a:ext cx="1397590" cy="84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8"/>
          <p:cNvPicPr preferRelativeResize="0"/>
          <p:nvPr/>
        </p:nvPicPr>
        <p:blipFill rotWithShape="1">
          <a:blip r:embed="rId3">
            <a:alphaModFix/>
          </a:blip>
          <a:srcRect b="6794" l="0" r="0" t="15901"/>
          <a:stretch/>
        </p:blipFill>
        <p:spPr>
          <a:xfrm>
            <a:off x="0" y="504300"/>
            <a:ext cx="3155925" cy="433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1800" y="152400"/>
            <a:ext cx="2720409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8609" y="152400"/>
            <a:ext cx="272040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/>
          <p:nvPr/>
        </p:nvSpPr>
        <p:spPr>
          <a:xfrm>
            <a:off x="0" y="303000"/>
            <a:ext cx="4888500" cy="849300"/>
          </a:xfrm>
          <a:prstGeom prst="rect">
            <a:avLst/>
          </a:prstGeom>
          <a:solidFill>
            <a:srgbClr val="47BCF1">
              <a:alpha val="798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VISITING </a:t>
            </a: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BUILDING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5" name="Google Shape;205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visitors experience when they walk in through the parking lot and into the front office?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were visiting for the first time, would you: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</a:t>
            </a:r>
            <a:r>
              <a:rPr i="1" lang="en"/>
              <a:t>Know how to get to the front office? Know the hours of operation? </a:t>
            </a:r>
            <a:br>
              <a:rPr i="1" lang="en"/>
            </a:br>
            <a:r>
              <a:rPr i="1" lang="en"/>
              <a:t>	Be greeted upon entering? Feel welcomed by the front office staff? 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	See evidence of the mission upon entering?</a:t>
            </a:r>
            <a:endParaRPr i="1"/>
          </a:p>
        </p:txBody>
      </p:sp>
      <p:pic>
        <p:nvPicPr>
          <p:cNvPr id="206" name="Google Shape;206;p29"/>
          <p:cNvPicPr preferRelativeResize="0"/>
          <p:nvPr/>
        </p:nvPicPr>
        <p:blipFill rotWithShape="1">
          <a:blip r:embed="rId3">
            <a:alphaModFix/>
          </a:blip>
          <a:srcRect b="23093" l="27390" r="27395" t="21498"/>
          <a:stretch/>
        </p:blipFill>
        <p:spPr>
          <a:xfrm>
            <a:off x="7588325" y="4178700"/>
            <a:ext cx="1397590" cy="84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/>
          <p:nvPr>
            <p:ph idx="1" type="body"/>
          </p:nvPr>
        </p:nvSpPr>
        <p:spPr>
          <a:xfrm>
            <a:off x="311700" y="1152475"/>
            <a:ext cx="4576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Signs at the main entrance 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welcome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visitors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Office hours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How to enter the building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Front Office staff is welcoming &amp;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accommodating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Hospitality (coffee, water, comfortable seating) is offered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Front office is free of clutter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Visitor restroom is clean &amp; stocked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2" name="Google Shape;212;p30"/>
          <p:cNvPicPr preferRelativeResize="0"/>
          <p:nvPr/>
        </p:nvPicPr>
        <p:blipFill rotWithShape="1">
          <a:blip r:embed="rId3">
            <a:alphaModFix/>
          </a:blip>
          <a:srcRect b="23093" l="27390" r="27395" t="21498"/>
          <a:stretch/>
        </p:blipFill>
        <p:spPr>
          <a:xfrm>
            <a:off x="7588325" y="4178700"/>
            <a:ext cx="1397590" cy="8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2925" y="248424"/>
            <a:ext cx="3673799" cy="380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0"/>
          <p:cNvSpPr/>
          <p:nvPr/>
        </p:nvSpPr>
        <p:spPr>
          <a:xfrm>
            <a:off x="0" y="303000"/>
            <a:ext cx="4888500" cy="849300"/>
          </a:xfrm>
          <a:prstGeom prst="rect">
            <a:avLst/>
          </a:prstGeom>
          <a:solidFill>
            <a:srgbClr val="47BCF1">
              <a:alpha val="798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VISITING THE BUILDING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/>
          <p:nvPr>
            <p:ph idx="1" type="body"/>
          </p:nvPr>
        </p:nvSpPr>
        <p:spPr>
          <a:xfrm>
            <a:off x="311700" y="1152475"/>
            <a:ext cx="4522800" cy="13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Mission posted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Relevant information available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Student artwork displayed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Clutter-free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1" name="Google Shape;221;p31"/>
          <p:cNvPicPr preferRelativeResize="0"/>
          <p:nvPr/>
        </p:nvPicPr>
        <p:blipFill rotWithShape="1">
          <a:blip r:embed="rId3">
            <a:alphaModFix/>
          </a:blip>
          <a:srcRect b="23093" l="27390" r="27395" t="21498"/>
          <a:stretch/>
        </p:blipFill>
        <p:spPr>
          <a:xfrm>
            <a:off x="7588325" y="4178700"/>
            <a:ext cx="1397590" cy="84929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1"/>
          <p:cNvSpPr/>
          <p:nvPr/>
        </p:nvSpPr>
        <p:spPr>
          <a:xfrm>
            <a:off x="0" y="303000"/>
            <a:ext cx="4888500" cy="849300"/>
          </a:xfrm>
          <a:prstGeom prst="rect">
            <a:avLst/>
          </a:prstGeom>
          <a:solidFill>
            <a:srgbClr val="47BCF1">
              <a:alpha val="798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VISITING THE BUILDING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24" name="Google Shape;22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275" y="2609875"/>
            <a:ext cx="2963251" cy="296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2050" y="301875"/>
            <a:ext cx="3346101" cy="250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4525" y="2811450"/>
            <a:ext cx="3225789" cy="241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0" y="303000"/>
            <a:ext cx="7869600" cy="849300"/>
          </a:xfrm>
          <a:prstGeom prst="rect">
            <a:avLst/>
          </a:prstGeom>
          <a:solidFill>
            <a:srgbClr val="5B9735">
              <a:alpha val="508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WHY DO FIRST IMPRESSIONS MATTER?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➔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Seven seconds or less to make a decision about someone you meet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◆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Princeton Study- takes tenth of a second to form an impression of a stranger from their face, and that longer exposures don’t significantly alter those impressions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➔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Digital age has trained our expectations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➔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Generational shifts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◆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Millennials increasingly sensitive to companies’ first impressions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◆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Study from Healthcare Providers Network showed “millennials pay close attention to office appearance, cost, customer service and the quality of products used during a visit”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b="23093" l="27390" r="27395" t="21498"/>
          <a:stretch/>
        </p:blipFill>
        <p:spPr>
          <a:xfrm>
            <a:off x="7588325" y="4178700"/>
            <a:ext cx="1397590" cy="8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8925" y="3568297"/>
            <a:ext cx="2687950" cy="13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5775" y="4118900"/>
            <a:ext cx="2122050" cy="7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6">
            <a:alphaModFix/>
          </a:blip>
          <a:srcRect b="13758" l="29486" r="35059" t="16893"/>
          <a:stretch/>
        </p:blipFill>
        <p:spPr>
          <a:xfrm>
            <a:off x="6122546" y="3681300"/>
            <a:ext cx="954800" cy="9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"/>
          <p:cNvSpPr/>
          <p:nvPr/>
        </p:nvSpPr>
        <p:spPr>
          <a:xfrm>
            <a:off x="0" y="303000"/>
            <a:ext cx="5868600" cy="849300"/>
          </a:xfrm>
          <a:prstGeom prst="rect">
            <a:avLst/>
          </a:prstGeom>
          <a:solidFill>
            <a:srgbClr val="BFD726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THREE FIRST IMPRESSIONS: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3" name="Google Shape;233;p32"/>
          <p:cNvSpPr txBox="1"/>
          <p:nvPr>
            <p:ph idx="1" type="body"/>
          </p:nvPr>
        </p:nvSpPr>
        <p:spPr>
          <a:xfrm>
            <a:off x="311700" y="1461350"/>
            <a:ext cx="5933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AutoNum type="romanUcPeriod"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Curb Appeal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AutoNum type="romanUcPeriod"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Online Presence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AutoNum type="alphaUcPeriod"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Website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AutoNum type="alphaUcPeriod"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Reviews &amp; Searches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AutoNum type="alphaUcPeriod"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Social Media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AutoNum type="romanUcPeriod"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Inside the Building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4" name="Google Shape;234;p32"/>
          <p:cNvPicPr preferRelativeResize="0"/>
          <p:nvPr/>
        </p:nvPicPr>
        <p:blipFill rotWithShape="1">
          <a:blip r:embed="rId3">
            <a:alphaModFix/>
          </a:blip>
          <a:srcRect b="23093" l="27390" r="27395" t="21498"/>
          <a:stretch/>
        </p:blipFill>
        <p:spPr>
          <a:xfrm>
            <a:off x="7588325" y="4178700"/>
            <a:ext cx="1397590" cy="8492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5" name="Google Shape;235;p32"/>
          <p:cNvGraphicFramePr/>
          <p:nvPr/>
        </p:nvGraphicFramePr>
        <p:xfrm>
          <a:off x="5661900" y="13107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{93D5115D-2F62-4E27-8EB6-7CDA0B79C3DD}</a:tableStyleId>
              </a:tblPr>
              <a:tblGrid>
                <a:gridCol w="1416925"/>
                <a:gridCol w="1416925"/>
              </a:tblGrid>
              <a:tr h="1274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High Effort/</a:t>
                      </a:r>
                      <a:b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Low Impact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High Effort/</a:t>
                      </a:r>
                      <a:br>
                        <a:rPr lang="en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en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High Impact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1274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Low Effort/</a:t>
                      </a:r>
                      <a:br>
                        <a:rPr lang="en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en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Low Impact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Low Effort/</a:t>
                      </a:r>
                      <a:br>
                        <a:rPr lang="en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en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High Impact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cxnSp>
        <p:nvCxnSpPr>
          <p:cNvPr id="236" name="Google Shape;236;p32"/>
          <p:cNvCxnSpPr/>
          <p:nvPr/>
        </p:nvCxnSpPr>
        <p:spPr>
          <a:xfrm flipH="1" rot="10800000">
            <a:off x="5515150" y="1686250"/>
            <a:ext cx="13800" cy="182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7" name="Google Shape;237;p32"/>
          <p:cNvCxnSpPr/>
          <p:nvPr/>
        </p:nvCxnSpPr>
        <p:spPr>
          <a:xfrm>
            <a:off x="6150725" y="4016738"/>
            <a:ext cx="1866600" cy="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8" name="Google Shape;238;p32"/>
          <p:cNvSpPr txBox="1"/>
          <p:nvPr/>
        </p:nvSpPr>
        <p:spPr>
          <a:xfrm rot="-5400000">
            <a:off x="4697150" y="2376950"/>
            <a:ext cx="11685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 Light"/>
                <a:ea typeface="Montserrat Light"/>
                <a:cs typeface="Montserrat Light"/>
                <a:sym typeface="Montserrat Light"/>
              </a:rPr>
              <a:t>Effort</a:t>
            </a:r>
            <a:endParaRPr sz="12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39" name="Google Shape;239;p32"/>
          <p:cNvSpPr txBox="1"/>
          <p:nvPr/>
        </p:nvSpPr>
        <p:spPr>
          <a:xfrm rot="-1765">
            <a:off x="6674387" y="3940839"/>
            <a:ext cx="11685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 Light"/>
                <a:ea typeface="Montserrat Light"/>
                <a:cs typeface="Montserrat Light"/>
                <a:sym typeface="Montserrat Light"/>
              </a:rPr>
              <a:t>Impact</a:t>
            </a:r>
            <a:endParaRPr sz="12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 Documents</a:t>
            </a:r>
            <a:endParaRPr/>
          </a:p>
        </p:txBody>
      </p:sp>
      <p:sp>
        <p:nvSpPr>
          <p:cNvPr id="245" name="Google Shape;245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Impression Data: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https://www.psychologicalscience.org/observer/how-many-seconds-to-a-first-impression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Millenn</a:t>
            </a:r>
            <a:r>
              <a:rPr lang="en"/>
              <a:t>ia</a:t>
            </a:r>
            <a:r>
              <a:rPr lang="en"/>
              <a:t>l First Impression Data: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https://www.modernhealthcare.com/article/20170107/MAGAZINE/301079983/provider-first-impressions-matter-most-for-millennial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Millennial Communication: </a:t>
            </a:r>
            <a:r>
              <a:rPr lang="en" sz="1100" u="sng">
                <a:solidFill>
                  <a:schemeClr val="hlink"/>
                </a:solidFill>
                <a:hlinkClick r:id="rId6"/>
              </a:rPr>
              <a:t>https://www.forbes.com/sites/larryalton/2017/05/11/how-do-millennials-prefer-to-communicate/#148b3d5d6d6f</a:t>
            </a:r>
            <a:endParaRPr/>
          </a:p>
        </p:txBody>
      </p:sp>
      <p:pic>
        <p:nvPicPr>
          <p:cNvPr id="246" name="Google Shape;246;p33"/>
          <p:cNvPicPr preferRelativeResize="0"/>
          <p:nvPr/>
        </p:nvPicPr>
        <p:blipFill rotWithShape="1">
          <a:blip r:embed="rId7">
            <a:alphaModFix/>
          </a:blip>
          <a:srcRect b="23093" l="27390" r="27395" t="21498"/>
          <a:stretch/>
        </p:blipFill>
        <p:spPr>
          <a:xfrm>
            <a:off x="7588325" y="4178700"/>
            <a:ext cx="1397590" cy="84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/>
          <p:nvPr/>
        </p:nvSpPr>
        <p:spPr>
          <a:xfrm>
            <a:off x="0" y="303000"/>
            <a:ext cx="4404900" cy="849300"/>
          </a:xfrm>
          <a:prstGeom prst="rect">
            <a:avLst/>
          </a:prstGeom>
          <a:solidFill>
            <a:srgbClr val="47BCF1">
              <a:alpha val="798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GOALS FOR TODAY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152475"/>
            <a:ext cx="4093200" cy="22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AutoNum type="arabicParenR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Identify the things your school &amp; other schools do to make great first impressions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AutoNum type="arabicParenR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Develop a plan to make your school’s appearance match its mission</a:t>
            </a:r>
            <a:endParaRPr i="1"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3">
            <a:alphaModFix/>
          </a:blip>
          <a:srcRect b="23093" l="27390" r="27395" t="21498"/>
          <a:stretch/>
        </p:blipFill>
        <p:spPr>
          <a:xfrm>
            <a:off x="7588325" y="4178700"/>
            <a:ext cx="1397590" cy="8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18275" y="776675"/>
            <a:ext cx="4404897" cy="330347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>
            <p:ph idx="1" type="body"/>
          </p:nvPr>
        </p:nvSpPr>
        <p:spPr>
          <a:xfrm>
            <a:off x="155850" y="3572250"/>
            <a:ext cx="4093200" cy="13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2400">
                <a:latin typeface="Montserrat"/>
                <a:ea typeface="Montserrat"/>
                <a:cs typeface="Montserrat"/>
                <a:sym typeface="Montserrat"/>
              </a:rPr>
              <a:t>“Do not let perfect be the enemy of done.”</a:t>
            </a:r>
            <a:endParaRPr i="1"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/>
          <p:nvPr/>
        </p:nvSpPr>
        <p:spPr>
          <a:xfrm>
            <a:off x="0" y="303000"/>
            <a:ext cx="6929700" cy="849300"/>
          </a:xfrm>
          <a:prstGeom prst="rect">
            <a:avLst/>
          </a:prstGeom>
          <a:solidFill>
            <a:srgbClr val="E84F20">
              <a:alpha val="608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COMMUNICATING YOUR MISSION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b="23093" l="27390" r="27395" t="21498"/>
          <a:stretch/>
        </p:blipFill>
        <p:spPr>
          <a:xfrm>
            <a:off x="7588325" y="4178700"/>
            <a:ext cx="1397590" cy="8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5775" y="1258525"/>
            <a:ext cx="4759550" cy="37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/>
          <p:nvPr/>
        </p:nvSpPr>
        <p:spPr>
          <a:xfrm>
            <a:off x="0" y="303000"/>
            <a:ext cx="5868600" cy="849300"/>
          </a:xfrm>
          <a:prstGeom prst="rect">
            <a:avLst/>
          </a:prstGeom>
          <a:solidFill>
            <a:srgbClr val="BFD726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THREE FIRST IMPRESSIONS: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311700" y="14613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AutoNum type="romanUcPeriod"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Curb Appeal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AutoNum type="romanUcPeriod"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Online Presence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1828800" rtl="0" algn="l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AutoNum type="alphaUcPeriod"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Website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1828800" rtl="0" algn="l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AutoNum type="alphaUcPeriod"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Reviews &amp; Searches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1828800" rtl="0" algn="l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AutoNum type="alphaUcPeriod"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Social Media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1371600" rtl="0" algn="l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AutoNum type="romanUcPeriod"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Inside the Building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b="23093" l="27390" r="27395" t="21498"/>
          <a:stretch/>
        </p:blipFill>
        <p:spPr>
          <a:xfrm>
            <a:off x="7588325" y="4178700"/>
            <a:ext cx="1397590" cy="84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/>
          <p:nvPr/>
        </p:nvSpPr>
        <p:spPr>
          <a:xfrm>
            <a:off x="0" y="303000"/>
            <a:ext cx="3518400" cy="849300"/>
          </a:xfrm>
          <a:prstGeom prst="rect">
            <a:avLst/>
          </a:prstGeom>
          <a:solidFill>
            <a:srgbClr val="AF1426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CURB APPEAL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What does your building communicate to people who are driving past on the main road?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If you were seeing your school for the first time...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>
                <a:latin typeface="Montserrat"/>
                <a:ea typeface="Montserrat"/>
                <a:cs typeface="Montserrat"/>
                <a:sym typeface="Montserrat"/>
              </a:rPr>
              <a:t>Would you know it was a school? Know its name? Know whether </a:t>
            </a:r>
            <a:br>
              <a:rPr i="1" lang="en">
                <a:latin typeface="Montserrat"/>
                <a:ea typeface="Montserrat"/>
                <a:cs typeface="Montserrat"/>
                <a:sym typeface="Montserrat"/>
              </a:rPr>
            </a:br>
            <a:r>
              <a:rPr i="1" lang="en">
                <a:latin typeface="Montserrat"/>
                <a:ea typeface="Montserrat"/>
                <a:cs typeface="Montserrat"/>
                <a:sym typeface="Montserrat"/>
              </a:rPr>
              <a:t>	You could attend or how to learn more? Feel it was a safe place?</a:t>
            </a:r>
            <a:endParaRPr i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/>
          </a:blip>
          <a:srcRect b="23093" l="27390" r="27395" t="21498"/>
          <a:stretch/>
        </p:blipFill>
        <p:spPr>
          <a:xfrm>
            <a:off x="7588325" y="4178700"/>
            <a:ext cx="1397590" cy="84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0" y="303000"/>
            <a:ext cx="3518400" cy="849300"/>
          </a:xfrm>
          <a:prstGeom prst="rect">
            <a:avLst/>
          </a:prstGeom>
          <a:solidFill>
            <a:srgbClr val="AF1426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CURB APPEAL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Examining your building through another’s eyes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Not what you do see, but what you 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don’t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see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Chipping paint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Weeds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Burned out light bulbs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Trash or dead plants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Broken windows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Welcoming signs direct visitors to: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Correct parking lot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Visitor parking spots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Main Entrance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Front Office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1" name="Google Shape;111;p19"/>
          <p:cNvPicPr preferRelativeResize="0"/>
          <p:nvPr/>
        </p:nvPicPr>
        <p:blipFill rotWithShape="1">
          <a:blip r:embed="rId3">
            <a:alphaModFix/>
          </a:blip>
          <a:srcRect b="23093" l="27390" r="27395" t="21498"/>
          <a:stretch/>
        </p:blipFill>
        <p:spPr>
          <a:xfrm>
            <a:off x="7588325" y="4178700"/>
            <a:ext cx="1397590" cy="84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0" y="303000"/>
            <a:ext cx="3518400" cy="849300"/>
          </a:xfrm>
          <a:prstGeom prst="rect">
            <a:avLst/>
          </a:prstGeom>
          <a:solidFill>
            <a:srgbClr val="AF1426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CURB APPEAL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311700" y="1152475"/>
            <a:ext cx="3206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School name is visible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Flower beds well maintained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Outer walls power-washed as needed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Building is secure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Signs direct visitors to the front office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3">
            <a:alphaModFix/>
          </a:blip>
          <a:srcRect b="23093" l="27390" r="27395" t="21498"/>
          <a:stretch/>
        </p:blipFill>
        <p:spPr>
          <a:xfrm>
            <a:off x="7588325" y="4178700"/>
            <a:ext cx="1397590" cy="8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3675" y="638100"/>
            <a:ext cx="5188625" cy="34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1"/>
          <p:cNvPicPr preferRelativeResize="0"/>
          <p:nvPr/>
        </p:nvPicPr>
        <p:blipFill rotWithShape="1">
          <a:blip r:embed="rId3">
            <a:alphaModFix/>
          </a:blip>
          <a:srcRect b="23093" l="27390" r="27395" t="21498"/>
          <a:stretch/>
        </p:blipFill>
        <p:spPr>
          <a:xfrm>
            <a:off x="81225" y="4178700"/>
            <a:ext cx="1397590" cy="8492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/>
          <p:nvPr/>
        </p:nvSpPr>
        <p:spPr>
          <a:xfrm>
            <a:off x="0" y="303000"/>
            <a:ext cx="3518400" cy="849300"/>
          </a:xfrm>
          <a:prstGeom prst="rect">
            <a:avLst/>
          </a:prstGeom>
          <a:solidFill>
            <a:srgbClr val="AF1426">
              <a:alpha val="927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1"/>
          <p:cNvSpPr txBox="1"/>
          <p:nvPr>
            <p:ph type="title"/>
          </p:nvPr>
        </p:nvSpPr>
        <p:spPr>
          <a:xfrm>
            <a:off x="311700" y="445025"/>
            <a:ext cx="387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CURB APPEAL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3275" y="246688"/>
            <a:ext cx="4650125" cy="465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>
            <p:ph idx="1" type="body"/>
          </p:nvPr>
        </p:nvSpPr>
        <p:spPr>
          <a:xfrm>
            <a:off x="311700" y="1152475"/>
            <a:ext cx="3206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Display accomplishments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Ensure message board works &amp; is updated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